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4"/>
  </p:notesMasterIdLst>
  <p:handoutMasterIdLst>
    <p:handoutMasterId r:id="rId15"/>
  </p:handoutMasterIdLst>
  <p:sldIdLst>
    <p:sldId id="337" r:id="rId2"/>
    <p:sldId id="362" r:id="rId3"/>
    <p:sldId id="334" r:id="rId4"/>
    <p:sldId id="350" r:id="rId5"/>
    <p:sldId id="349" r:id="rId6"/>
    <p:sldId id="351" r:id="rId7"/>
    <p:sldId id="353" r:id="rId8"/>
    <p:sldId id="352" r:id="rId9"/>
    <p:sldId id="354" r:id="rId10"/>
    <p:sldId id="355" r:id="rId11"/>
    <p:sldId id="365"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67"/>
    <p:restoredTop sz="91411"/>
  </p:normalViewPr>
  <p:slideViewPr>
    <p:cSldViewPr>
      <p:cViewPr varScale="1">
        <p:scale>
          <a:sx n="168" d="100"/>
          <a:sy n="168" d="100"/>
        </p:scale>
        <p:origin x="800" y="2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1344" y="1"/>
            <a:ext cx="3037840" cy="466972"/>
          </a:xfrm>
          <a:prstGeom prst="rect">
            <a:avLst/>
          </a:prstGeom>
        </p:spPr>
        <p:txBody>
          <a:bodyPr vert="horz" lIns="93177" tIns="46589" rIns="93177" bIns="46589" rtlCol="0"/>
          <a:lstStyle>
            <a:lvl1pPr algn="r">
              <a:defRPr sz="1200"/>
            </a:lvl1pPr>
          </a:lstStyle>
          <a:p>
            <a:fld id="{CD33E2FF-D784-41D0-8676-85C8333F31F8}" type="datetimeFigureOut">
              <a:rPr lang="en-US" smtClean="0"/>
              <a:t>1/20/21</a:t>
            </a:fld>
            <a:endParaRPr lang="en-US" dirty="0"/>
          </a:p>
        </p:txBody>
      </p:sp>
      <p:sp>
        <p:nvSpPr>
          <p:cNvPr id="4" name="Footer Placeholder 3"/>
          <p:cNvSpPr>
            <a:spLocks noGrp="1"/>
          </p:cNvSpPr>
          <p:nvPr>
            <p:ph type="ftr" sz="quarter" idx="2"/>
          </p:nvPr>
        </p:nvSpPr>
        <p:spPr>
          <a:xfrm>
            <a:off x="0" y="8829429"/>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344" y="8829429"/>
            <a:ext cx="3037840" cy="466971"/>
          </a:xfrm>
          <a:prstGeom prst="rect">
            <a:avLst/>
          </a:prstGeom>
        </p:spPr>
        <p:txBody>
          <a:bodyPr vert="horz" lIns="93177" tIns="46589" rIns="93177" bIns="46589" rtlCol="0" anchor="b"/>
          <a:lstStyle>
            <a:lvl1pPr algn="r">
              <a:defRPr sz="1200"/>
            </a:lvl1pPr>
          </a:lstStyle>
          <a:p>
            <a:fld id="{AAACEBE5-DB7D-4CA1-9506-5B58DC61C966}" type="slidenum">
              <a:rPr lang="en-US" smtClean="0"/>
              <a:t>‹#›</a:t>
            </a:fld>
            <a:endParaRPr lang="en-US" dirty="0"/>
          </a:p>
        </p:txBody>
      </p:sp>
    </p:spTree>
    <p:extLst>
      <p:ext uri="{BB962C8B-B14F-4D97-AF65-F5344CB8AC3E}">
        <p14:creationId xmlns:p14="http://schemas.microsoft.com/office/powerpoint/2010/main" val="1510048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885" y="0"/>
            <a:ext cx="3038319" cy="465242"/>
          </a:xfrm>
          <a:prstGeom prst="rect">
            <a:avLst/>
          </a:prstGeom>
        </p:spPr>
        <p:txBody>
          <a:bodyPr vert="horz" lIns="91440" tIns="45720" rIns="91440" bIns="45720" rtlCol="0"/>
          <a:lstStyle>
            <a:lvl1pPr algn="r">
              <a:defRPr sz="1200"/>
            </a:lvl1pPr>
          </a:lstStyle>
          <a:p>
            <a:fld id="{D1BC71C8-8F08-41F5-8CF1-58C4B6F47A8D}" type="datetimeFigureOut">
              <a:rPr lang="en-US" smtClean="0"/>
              <a:t>1/20/21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519" y="4473472"/>
            <a:ext cx="5607362" cy="366087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885" y="8831160"/>
            <a:ext cx="3038319" cy="465240"/>
          </a:xfrm>
          <a:prstGeom prst="rect">
            <a:avLst/>
          </a:prstGeom>
        </p:spPr>
        <p:txBody>
          <a:bodyPr vert="horz" lIns="91440" tIns="45720" rIns="91440" bIns="45720" rtlCol="0" anchor="b"/>
          <a:lstStyle>
            <a:lvl1pPr algn="r">
              <a:defRPr sz="1200"/>
            </a:lvl1pPr>
          </a:lstStyle>
          <a:p>
            <a:fld id="{6A9F03EF-EDA9-42A8-84C7-1EEB2C086026}" type="slidenum">
              <a:rPr lang="en-US" smtClean="0"/>
              <a:t>‹#›</a:t>
            </a:fld>
            <a:endParaRPr lang="en-US" dirty="0"/>
          </a:p>
        </p:txBody>
      </p:sp>
    </p:spTree>
    <p:extLst>
      <p:ext uri="{BB962C8B-B14F-4D97-AF65-F5344CB8AC3E}">
        <p14:creationId xmlns:p14="http://schemas.microsoft.com/office/powerpoint/2010/main" val="4090499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213263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362690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1739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77480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2601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265954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98651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834607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68928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2063198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75374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26537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99722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212638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816904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Drag picture to placeholder or click icon to add</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uk-UA" smtClean="0"/>
              <a:t>‹#›</a:t>
            </a:fld>
            <a:endParaRPr lang="uk-UA" dirty="0"/>
          </a:p>
        </p:txBody>
      </p:sp>
    </p:spTree>
    <p:extLst>
      <p:ext uri="{BB962C8B-B14F-4D97-AF65-F5344CB8AC3E}">
        <p14:creationId xmlns:p14="http://schemas.microsoft.com/office/powerpoint/2010/main" val="163736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t>1/20/21</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uk-UA" smtClean="0"/>
              <a:t>‹#›</a:t>
            </a:fld>
            <a:endParaRPr lang="uk-UA" dirty="0"/>
          </a:p>
        </p:txBody>
      </p:sp>
    </p:spTree>
    <p:extLst>
      <p:ext uri="{BB962C8B-B14F-4D97-AF65-F5344CB8AC3E}">
        <p14:creationId xmlns:p14="http://schemas.microsoft.com/office/powerpoint/2010/main" val="24647355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533400"/>
            <a:ext cx="6172199" cy="9220200"/>
          </a:xfrm>
        </p:spPr>
        <p:txBody>
          <a:bodyPr/>
          <a:lstStyle/>
          <a:p>
            <a:pPr algn="ctr"/>
            <a:br>
              <a:rPr lang="en-US" sz="2400" dirty="0"/>
            </a:br>
            <a:br>
              <a:rPr lang="en-US" sz="2400" dirty="0"/>
            </a:br>
            <a:br>
              <a:rPr lang="en-US" sz="2400" dirty="0"/>
            </a:br>
            <a:br>
              <a:rPr lang="en-US" sz="2400" dirty="0"/>
            </a:br>
            <a:br>
              <a:rPr lang="en-US" sz="2400" dirty="0"/>
            </a:br>
            <a:br>
              <a:rPr lang="en-US" sz="2400" dirty="0"/>
            </a:br>
            <a:r>
              <a:rPr lang="en-US" sz="2400" dirty="0"/>
              <a:t>Digital Fellows and Extension Projects</a:t>
            </a:r>
            <a:br>
              <a:rPr lang="en-US" sz="2400" dirty="0"/>
            </a:br>
            <a:br>
              <a:rPr lang="en-US" sz="2400" dirty="0"/>
            </a:br>
            <a:r>
              <a:rPr lang="en-US" sz="2400" dirty="0"/>
              <a:t>Laura Niesen de Abruna</a:t>
            </a:r>
            <a:br>
              <a:rPr lang="en-US" sz="2400" dirty="0"/>
            </a:br>
            <a:r>
              <a:rPr lang="en-US" sz="2400" dirty="0"/>
              <a:t>ACAO and PI, Digital Fellows Grant</a:t>
            </a:r>
            <a:br>
              <a:rPr lang="en-US" sz="2400" dirty="0"/>
            </a:br>
            <a:r>
              <a:rPr lang="en-US" sz="2400" dirty="0"/>
              <a:t>Bill &amp; Melinda Gates Foundation</a:t>
            </a:r>
            <a:br>
              <a:rPr lang="en-US" sz="2400" dirty="0"/>
            </a:br>
            <a:br>
              <a:rPr lang="en-US" sz="2400" dirty="0"/>
            </a:br>
            <a:br>
              <a:rPr lang="en-US" sz="28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endParaRPr lang="en-US" sz="2000" dirty="0"/>
          </a:p>
        </p:txBody>
      </p:sp>
      <p:sp>
        <p:nvSpPr>
          <p:cNvPr id="3" name="Subtitle 2"/>
          <p:cNvSpPr>
            <a:spLocks noGrp="1"/>
          </p:cNvSpPr>
          <p:nvPr>
            <p:ph type="subTitle" idx="1"/>
          </p:nvPr>
        </p:nvSpPr>
        <p:spPr>
          <a:xfrm flipV="1">
            <a:off x="1130595" y="5147733"/>
            <a:ext cx="5826719" cy="1100667"/>
          </a:xfrm>
        </p:spPr>
        <p:txBody>
          <a:bodyPr/>
          <a:lstStyle/>
          <a:p>
            <a:endParaRPr lang="en-US" dirty="0"/>
          </a:p>
          <a:p>
            <a:endParaRPr lang="en-US" dirty="0"/>
          </a:p>
        </p:txBody>
      </p:sp>
      <p:pic>
        <p:nvPicPr>
          <p:cNvPr id="4" name="Picture 3"/>
          <p:cNvPicPr>
            <a:picLocks noChangeAspect="1"/>
          </p:cNvPicPr>
          <p:nvPr/>
        </p:nvPicPr>
        <p:blipFill>
          <a:blip r:embed="rId2"/>
          <a:stretch>
            <a:fillRect/>
          </a:stretch>
        </p:blipFill>
        <p:spPr>
          <a:xfrm>
            <a:off x="2895600" y="-2324100"/>
            <a:ext cx="3175000" cy="2349500"/>
          </a:xfrm>
          <a:prstGeom prst="rect">
            <a:avLst/>
          </a:prstGeom>
        </p:spPr>
      </p:pic>
    </p:spTree>
    <p:extLst>
      <p:ext uri="{BB962C8B-B14F-4D97-AF65-F5344CB8AC3E}">
        <p14:creationId xmlns:p14="http://schemas.microsoft.com/office/powerpoint/2010/main" val="1674884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685800"/>
          </a:xfrm>
        </p:spPr>
        <p:txBody>
          <a:bodyPr>
            <a:normAutofit/>
          </a:bodyPr>
          <a:lstStyle/>
          <a:p>
            <a:pPr algn="ctr"/>
            <a:r>
              <a:rPr lang="en-US" sz="2800" dirty="0"/>
              <a:t>Final Reports</a:t>
            </a:r>
          </a:p>
        </p:txBody>
      </p:sp>
      <p:sp>
        <p:nvSpPr>
          <p:cNvPr id="3" name="TextBox 2"/>
          <p:cNvSpPr txBox="1"/>
          <p:nvPr/>
        </p:nvSpPr>
        <p:spPr>
          <a:xfrm>
            <a:off x="914400" y="1676400"/>
            <a:ext cx="5867400" cy="4247317"/>
          </a:xfrm>
          <a:prstGeom prst="rect">
            <a:avLst/>
          </a:prstGeom>
          <a:noFill/>
        </p:spPr>
        <p:txBody>
          <a:bodyPr wrap="square" rtlCol="0">
            <a:spAutoFit/>
          </a:bodyPr>
          <a:lstStyle/>
          <a:p>
            <a:r>
              <a:rPr lang="en-US" dirty="0"/>
              <a:t>The second most frequent finding was the importance of leadership in embedding digital learning into the campus community.  Thirteen institutions identified the importance of leadership as one of their top 5 findings.  </a:t>
            </a:r>
          </a:p>
          <a:p>
            <a:endParaRPr lang="en-US" dirty="0"/>
          </a:p>
          <a:p>
            <a:r>
              <a:rPr lang="en-US" dirty="0"/>
              <a:t>Other findings included the need for clarity, the need to assess institutional context, the importance of student engagement, the cost, vendor relations, the learning curve and collaboration.</a:t>
            </a:r>
          </a:p>
          <a:p>
            <a:endParaRPr lang="en-US" dirty="0"/>
          </a:p>
          <a:p>
            <a:r>
              <a:rPr lang="en-US" dirty="0"/>
              <a:t>The early results point to the fact that our identification of high level leadership as essential to scale digital learning has been reinforced by the experiences of the Digital Fellows.</a:t>
            </a:r>
          </a:p>
        </p:txBody>
      </p:sp>
    </p:spTree>
    <p:extLst>
      <p:ext uri="{BB962C8B-B14F-4D97-AF65-F5344CB8AC3E}">
        <p14:creationId xmlns:p14="http://schemas.microsoft.com/office/powerpoint/2010/main" val="188658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219200"/>
          </a:xfrm>
        </p:spPr>
        <p:txBody>
          <a:bodyPr>
            <a:noAutofit/>
          </a:bodyPr>
          <a:lstStyle/>
          <a:p>
            <a:pPr algn="ctr"/>
            <a:r>
              <a:rPr lang="en-US" sz="2800" dirty="0"/>
              <a:t>Regional Conferences Sponsored by ACAO Digital Fellows Program</a:t>
            </a:r>
            <a:br>
              <a:rPr lang="en-US" sz="2800" dirty="0"/>
            </a:br>
            <a:br>
              <a:rPr lang="en-US" sz="2800" dirty="0"/>
            </a:br>
            <a:endParaRPr lang="en-US" sz="2800" dirty="0"/>
          </a:p>
        </p:txBody>
      </p:sp>
      <p:sp>
        <p:nvSpPr>
          <p:cNvPr id="3" name="TextBox 2"/>
          <p:cNvSpPr txBox="1"/>
          <p:nvPr/>
        </p:nvSpPr>
        <p:spPr>
          <a:xfrm>
            <a:off x="914400" y="2286000"/>
            <a:ext cx="6042913" cy="2862322"/>
          </a:xfrm>
          <a:prstGeom prst="rect">
            <a:avLst/>
          </a:prstGeom>
          <a:noFill/>
        </p:spPr>
        <p:txBody>
          <a:bodyPr wrap="square" rtlCol="0">
            <a:spAutoFit/>
          </a:bodyPr>
          <a:lstStyle/>
          <a:p>
            <a:pPr marL="342900" indent="-342900">
              <a:buAutoNum type="arabicPeriod"/>
            </a:pPr>
            <a:r>
              <a:rPr lang="en-US" dirty="0"/>
              <a:t>Clark Atlanta University—HBCUs</a:t>
            </a:r>
          </a:p>
          <a:p>
            <a:pPr marL="342900" indent="-342900">
              <a:buAutoNum type="arabicPeriod"/>
            </a:pPr>
            <a:r>
              <a:rPr lang="en-US" dirty="0"/>
              <a:t>Austin Community College—Texas Regional Institutions</a:t>
            </a:r>
          </a:p>
          <a:p>
            <a:pPr marL="342900" indent="-342900">
              <a:buAutoNum type="arabicPeriod"/>
            </a:pPr>
            <a:r>
              <a:rPr lang="en-US" dirty="0"/>
              <a:t>Colorado State University—Colorado Regional Institutions</a:t>
            </a:r>
          </a:p>
          <a:p>
            <a:pPr marL="342900" indent="-342900">
              <a:buAutoNum type="arabicPeriod"/>
            </a:pPr>
            <a:r>
              <a:rPr lang="en-US" dirty="0"/>
              <a:t>University of North Carolina Charlotte—North Carolina Regional Institutions</a:t>
            </a:r>
          </a:p>
          <a:p>
            <a:pPr marL="342900" indent="-342900">
              <a:buAutoNum type="arabicPeriod"/>
            </a:pPr>
            <a:r>
              <a:rPr lang="en-US" dirty="0"/>
              <a:t>IUPUI—Indiana Regional Institutions</a:t>
            </a:r>
          </a:p>
          <a:p>
            <a:pPr marL="342900" indent="-342900">
              <a:buAutoNum type="arabicPeriod"/>
            </a:pPr>
            <a:r>
              <a:rPr lang="en-US" dirty="0"/>
              <a:t>Nova Southeastern University—South Florida Institutions</a:t>
            </a:r>
          </a:p>
        </p:txBody>
      </p:sp>
    </p:spTree>
    <p:extLst>
      <p:ext uri="{BB962C8B-B14F-4D97-AF65-F5344CB8AC3E}">
        <p14:creationId xmlns:p14="http://schemas.microsoft.com/office/powerpoint/2010/main" val="539385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FE03D-BC35-2F42-86AA-9F5883BAED82}"/>
              </a:ext>
            </a:extLst>
          </p:cNvPr>
          <p:cNvSpPr>
            <a:spLocks noGrp="1"/>
          </p:cNvSpPr>
          <p:nvPr>
            <p:ph type="title"/>
          </p:nvPr>
        </p:nvSpPr>
        <p:spPr>
          <a:xfrm>
            <a:off x="609599" y="609600"/>
            <a:ext cx="6347714" cy="685800"/>
          </a:xfrm>
        </p:spPr>
        <p:txBody>
          <a:bodyPr>
            <a:normAutofit/>
          </a:bodyPr>
          <a:lstStyle/>
          <a:p>
            <a:pPr algn="ctr"/>
            <a:r>
              <a:rPr lang="en-US" sz="2800" dirty="0"/>
              <a:t>Extension Projects</a:t>
            </a:r>
          </a:p>
        </p:txBody>
      </p:sp>
      <p:sp>
        <p:nvSpPr>
          <p:cNvPr id="3" name="TextBox 2">
            <a:extLst>
              <a:ext uri="{FF2B5EF4-FFF2-40B4-BE49-F238E27FC236}">
                <a16:creationId xmlns:a16="http://schemas.microsoft.com/office/drawing/2014/main" id="{C63B701C-4FF4-284E-BD48-50F1E2F6851D}"/>
              </a:ext>
            </a:extLst>
          </p:cNvPr>
          <p:cNvSpPr txBox="1"/>
          <p:nvPr/>
        </p:nvSpPr>
        <p:spPr>
          <a:xfrm>
            <a:off x="685800" y="1721649"/>
            <a:ext cx="6854762" cy="3416320"/>
          </a:xfrm>
          <a:prstGeom prst="rect">
            <a:avLst/>
          </a:prstGeom>
          <a:noFill/>
        </p:spPr>
        <p:txBody>
          <a:bodyPr wrap="none" rtlCol="0">
            <a:spAutoFit/>
          </a:bodyPr>
          <a:lstStyle/>
          <a:p>
            <a:r>
              <a:rPr lang="en-US" dirty="0"/>
              <a:t>I have received an additional grant of $60,000 at the </a:t>
            </a:r>
          </a:p>
          <a:p>
            <a:r>
              <a:rPr lang="en-US" dirty="0"/>
              <a:t>end of 2020 to help provide webinars, mentoring and</a:t>
            </a:r>
          </a:p>
          <a:p>
            <a:r>
              <a:rPr lang="en-US" dirty="0"/>
              <a:t>resources to additional institutions in the Gates community</a:t>
            </a:r>
          </a:p>
          <a:p>
            <a:r>
              <a:rPr lang="en-US" dirty="0"/>
              <a:t>of grantees.</a:t>
            </a:r>
          </a:p>
          <a:p>
            <a:endParaRPr lang="en-US" dirty="0"/>
          </a:p>
          <a:p>
            <a:r>
              <a:rPr lang="en-US" dirty="0"/>
              <a:t>These services are being offered gratis to institutions on a</a:t>
            </a:r>
          </a:p>
          <a:p>
            <a:r>
              <a:rPr lang="en-US" dirty="0"/>
              <a:t>Request basis.  Currently, I am working with Karen Vignare</a:t>
            </a:r>
          </a:p>
          <a:p>
            <a:r>
              <a:rPr lang="en-US" dirty="0"/>
              <a:t>at APLU to serve Fayetteville State University.</a:t>
            </a:r>
          </a:p>
          <a:p>
            <a:endParaRPr lang="en-US" dirty="0"/>
          </a:p>
          <a:p>
            <a:r>
              <a:rPr lang="en-US" dirty="0"/>
              <a:t>Services for mentoring will be needed in the future, and I would</a:t>
            </a:r>
          </a:p>
          <a:p>
            <a:r>
              <a:rPr lang="en-US" dirty="0"/>
              <a:t>Iike to call on members of the ACAO board and members of the</a:t>
            </a:r>
          </a:p>
          <a:p>
            <a:r>
              <a:rPr lang="en-US" dirty="0"/>
              <a:t>ACAO Advisory Council to serve as mentors.</a:t>
            </a:r>
          </a:p>
        </p:txBody>
      </p:sp>
    </p:spTree>
    <p:extLst>
      <p:ext uri="{BB962C8B-B14F-4D97-AF65-F5344CB8AC3E}">
        <p14:creationId xmlns:p14="http://schemas.microsoft.com/office/powerpoint/2010/main" val="54018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Digital Learning as Gateway for Improved Student Success</a:t>
            </a:r>
          </a:p>
        </p:txBody>
      </p:sp>
      <p:sp>
        <p:nvSpPr>
          <p:cNvPr id="3" name="Content Placeholder 2"/>
          <p:cNvSpPr>
            <a:spLocks noGrp="1"/>
          </p:cNvSpPr>
          <p:nvPr>
            <p:ph idx="1"/>
          </p:nvPr>
        </p:nvSpPr>
        <p:spPr/>
        <p:txBody>
          <a:bodyPr/>
          <a:lstStyle/>
          <a:p>
            <a:pPr marL="0" indent="0">
              <a:buNone/>
            </a:pPr>
            <a:r>
              <a:rPr lang="en-US" dirty="0"/>
              <a:t>What is Adaptive Learning?</a:t>
            </a:r>
          </a:p>
          <a:p>
            <a:pPr marL="0" indent="0">
              <a:buNone/>
            </a:pPr>
            <a:r>
              <a:rPr lang="en-US" dirty="0"/>
              <a:t> An innovative use of digital learning is provided by digital courseware. This refers to instructional content that is designed and sequenced to offer an entire course packet in lieu of a physical textbook or sometimes in addition to a textbook.  Students access this course software and receive personalized assessment and digital “coaching” as the program directs them to additional work that helps them understand content. They cannot proceed from one section to another without mastering content.</a:t>
            </a:r>
          </a:p>
          <a:p>
            <a:pPr marL="0" indent="0">
              <a:buNone/>
            </a:pPr>
            <a:r>
              <a:rPr lang="en-US" dirty="0"/>
              <a:t>It is sometimes called “adaptive hinting.” </a:t>
            </a:r>
          </a:p>
        </p:txBody>
      </p:sp>
    </p:spTree>
    <p:extLst>
      <p:ext uri="{BB962C8B-B14F-4D97-AF65-F5344CB8AC3E}">
        <p14:creationId xmlns:p14="http://schemas.microsoft.com/office/powerpoint/2010/main" val="109849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6500113" cy="381000"/>
          </a:xfrm>
        </p:spPr>
        <p:txBody>
          <a:bodyPr>
            <a:normAutofit fontScale="90000"/>
          </a:bodyPr>
          <a:lstStyle/>
          <a:p>
            <a:r>
              <a:rPr lang="en-US" sz="3100" dirty="0"/>
              <a:t>Bill &amp; Melinda Gates Foundation Project with Chief Academic Officers</a:t>
            </a:r>
            <a:br>
              <a:rPr lang="en-US" sz="3100" dirty="0"/>
            </a:br>
            <a:br>
              <a:rPr lang="en-US" sz="3100" dirty="0"/>
            </a:br>
            <a:br>
              <a:rPr lang="en-US" sz="2400" dirty="0"/>
            </a:br>
            <a:r>
              <a:rPr lang="en-US" sz="2000" dirty="0">
                <a:solidFill>
                  <a:schemeClr val="tx1"/>
                </a:solidFill>
              </a:rPr>
              <a:t>I worked with Bill &amp; Melinda Gates Program Officers Jim Ptaszynski and Bree </a:t>
            </a:r>
            <a:r>
              <a:rPr lang="en-US" sz="2000" dirty="0" err="1">
                <a:solidFill>
                  <a:schemeClr val="tx1"/>
                </a:solidFill>
              </a:rPr>
              <a:t>Olfson</a:t>
            </a:r>
            <a:r>
              <a:rPr lang="en-US" sz="2000" dirty="0">
                <a:solidFill>
                  <a:schemeClr val="tx1"/>
                </a:solidFill>
              </a:rPr>
              <a:t> and others in the Post-Secondary Success Division on a $1.2 Million project to develop the engagement of Chief Academic Officers with digital learning. The Digital Fellows program was created for 31 Chief Academic Officers and their faculty members in universities across the country.</a:t>
            </a:r>
            <a:br>
              <a:rPr lang="en-US" sz="2000" dirty="0">
                <a:solidFill>
                  <a:schemeClr val="tx1"/>
                </a:solidFill>
              </a:rPr>
            </a:br>
            <a:br>
              <a:rPr lang="en-US" sz="2000" dirty="0">
                <a:solidFill>
                  <a:schemeClr val="tx1"/>
                </a:solidFill>
              </a:rPr>
            </a:br>
            <a:br>
              <a:rPr lang="en-US" sz="2000" dirty="0">
                <a:solidFill>
                  <a:schemeClr val="tx1"/>
                </a:solidFill>
              </a:rPr>
            </a:br>
            <a:br>
              <a:rPr lang="en-US" sz="2000" dirty="0"/>
            </a:br>
            <a:br>
              <a:rPr lang="en-US" sz="2000" dirty="0"/>
            </a:br>
            <a:endParaRPr lang="en-US" sz="2000" dirty="0"/>
          </a:p>
        </p:txBody>
      </p:sp>
      <p:sp>
        <p:nvSpPr>
          <p:cNvPr id="3" name="TextBox 2"/>
          <p:cNvSpPr txBox="1"/>
          <p:nvPr/>
        </p:nvSpPr>
        <p:spPr>
          <a:xfrm>
            <a:off x="1276478" y="204359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42984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Digital Fellows Program</a:t>
            </a:r>
          </a:p>
        </p:txBody>
      </p:sp>
      <p:sp>
        <p:nvSpPr>
          <p:cNvPr id="3" name="TextBox 2"/>
          <p:cNvSpPr txBox="1"/>
          <p:nvPr/>
        </p:nvSpPr>
        <p:spPr>
          <a:xfrm>
            <a:off x="838200" y="1576308"/>
            <a:ext cx="6629401" cy="3693319"/>
          </a:xfrm>
          <a:prstGeom prst="rect">
            <a:avLst/>
          </a:prstGeom>
          <a:noFill/>
        </p:spPr>
        <p:txBody>
          <a:bodyPr wrap="square" rtlCol="0">
            <a:spAutoFit/>
          </a:bodyPr>
          <a:lstStyle/>
          <a:p>
            <a:r>
              <a:rPr lang="en-US" dirty="0"/>
              <a:t>There were:</a:t>
            </a:r>
          </a:p>
          <a:p>
            <a:endParaRPr lang="en-US" dirty="0"/>
          </a:p>
          <a:p>
            <a:r>
              <a:rPr lang="en-US" dirty="0"/>
              <a:t>16 men and 16 women</a:t>
            </a:r>
          </a:p>
          <a:p>
            <a:r>
              <a:rPr lang="en-US" dirty="0"/>
              <a:t>9 community colleges and 23 4-year institutions</a:t>
            </a:r>
          </a:p>
          <a:p>
            <a:r>
              <a:rPr lang="en-US" dirty="0"/>
              <a:t>2 state systems</a:t>
            </a:r>
          </a:p>
          <a:p>
            <a:r>
              <a:rPr lang="en-US" dirty="0"/>
              <a:t>6 HSIs and 2 HBCUs</a:t>
            </a:r>
          </a:p>
          <a:p>
            <a:r>
              <a:rPr lang="en-US" dirty="0"/>
              <a:t>5 private non-profits</a:t>
            </a:r>
          </a:p>
          <a:p>
            <a:r>
              <a:rPr lang="en-US" dirty="0"/>
              <a:t>2 private for-profits</a:t>
            </a:r>
          </a:p>
          <a:p>
            <a:endParaRPr lang="en-US" dirty="0"/>
          </a:p>
          <a:p>
            <a:r>
              <a:rPr lang="en-US" dirty="0"/>
              <a:t>They come from a diversity of states, from Florida to Alaska,  from Texans to California, and Maine to Washington, but also from Georgia, North Dakota, Minnesota, Ohio and West Virginia, North Carolina and Massachusetts.</a:t>
            </a:r>
          </a:p>
        </p:txBody>
      </p:sp>
    </p:spTree>
    <p:extLst>
      <p:ext uri="{BB962C8B-B14F-4D97-AF65-F5344CB8AC3E}">
        <p14:creationId xmlns:p14="http://schemas.microsoft.com/office/powerpoint/2010/main" val="196785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1143000"/>
            <a:ext cx="6347713" cy="1168400"/>
          </a:xfrm>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400" y="1219200"/>
            <a:ext cx="6705601" cy="5257800"/>
          </a:xfrm>
        </p:spPr>
      </p:pic>
      <p:sp>
        <p:nvSpPr>
          <p:cNvPr id="3" name="TextBox 2"/>
          <p:cNvSpPr txBox="1"/>
          <p:nvPr/>
        </p:nvSpPr>
        <p:spPr>
          <a:xfrm>
            <a:off x="969264" y="548640"/>
            <a:ext cx="5355336" cy="369332"/>
          </a:xfrm>
          <a:prstGeom prst="rect">
            <a:avLst/>
          </a:prstGeom>
          <a:noFill/>
        </p:spPr>
        <p:txBody>
          <a:bodyPr wrap="square" rtlCol="0">
            <a:spAutoFit/>
          </a:bodyPr>
          <a:lstStyle/>
          <a:p>
            <a:r>
              <a:rPr lang="en-US" dirty="0"/>
              <a:t>Digital Fellows:  2017-2019 at ASU Convening</a:t>
            </a:r>
          </a:p>
        </p:txBody>
      </p:sp>
    </p:spTree>
    <p:extLst>
      <p:ext uri="{BB962C8B-B14F-4D97-AF65-F5344CB8AC3E}">
        <p14:creationId xmlns:p14="http://schemas.microsoft.com/office/powerpoint/2010/main" val="1992358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990600"/>
            <a:ext cx="6347714" cy="939800"/>
          </a:xfrm>
        </p:spPr>
        <p:txBody>
          <a:bodyPr>
            <a:normAutofit/>
          </a:bodyPr>
          <a:lstStyle/>
          <a:p>
            <a:pPr algn="ctr"/>
            <a:r>
              <a:rPr lang="en-US" sz="2800" dirty="0"/>
              <a:t>Experiment</a:t>
            </a:r>
          </a:p>
        </p:txBody>
      </p:sp>
      <p:sp>
        <p:nvSpPr>
          <p:cNvPr id="3" name="TextBox 2"/>
          <p:cNvSpPr txBox="1"/>
          <p:nvPr/>
        </p:nvSpPr>
        <p:spPr>
          <a:xfrm>
            <a:off x="762000" y="1828800"/>
            <a:ext cx="6553200" cy="3416320"/>
          </a:xfrm>
          <a:prstGeom prst="rect">
            <a:avLst/>
          </a:prstGeom>
          <a:noFill/>
        </p:spPr>
        <p:txBody>
          <a:bodyPr wrap="square" rtlCol="0">
            <a:spAutoFit/>
          </a:bodyPr>
          <a:lstStyle/>
          <a:p>
            <a:r>
              <a:rPr lang="en-US" dirty="0"/>
              <a:t>Each of these institutions, in addition to providing the CAOs with professional development about digital learning, was asked to choose a faculty champion and to help chose courseware.  They would then run a pilot program on their campuses for one year.  They were asked to write their findings in a final report in which they assess the progress made by their students.  The most frequent way of doing this was to demonstrate that the number of DFWs decreased in the section(s) in which adaptive coureseware was deployed.  </a:t>
            </a:r>
          </a:p>
          <a:p>
            <a:endParaRPr lang="en-US" dirty="0"/>
          </a:p>
          <a:p>
            <a:r>
              <a:rPr lang="en-US" dirty="0"/>
              <a:t>Findings indicated that the DFW number decreased in courses in which adaptive courseware was used.</a:t>
            </a:r>
          </a:p>
        </p:txBody>
      </p:sp>
    </p:spTree>
    <p:extLst>
      <p:ext uri="{BB962C8B-B14F-4D97-AF65-F5344CB8AC3E}">
        <p14:creationId xmlns:p14="http://schemas.microsoft.com/office/powerpoint/2010/main" val="103104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6271513" cy="914400"/>
          </a:xfrm>
        </p:spPr>
        <p:txBody>
          <a:bodyPr>
            <a:noAutofit/>
          </a:bodyPr>
          <a:lstStyle/>
          <a:p>
            <a:pPr algn="ctr"/>
            <a:r>
              <a:rPr lang="en-US" sz="2800" dirty="0"/>
              <a:t>Campus Teams and Grants: Operational Goals</a:t>
            </a:r>
          </a:p>
        </p:txBody>
      </p:sp>
      <p:sp>
        <p:nvSpPr>
          <p:cNvPr id="3" name="TextBox 2"/>
          <p:cNvSpPr txBox="1"/>
          <p:nvPr/>
        </p:nvSpPr>
        <p:spPr>
          <a:xfrm>
            <a:off x="533400" y="1524000"/>
            <a:ext cx="6553200" cy="4524315"/>
          </a:xfrm>
          <a:prstGeom prst="rect">
            <a:avLst/>
          </a:prstGeom>
          <a:noFill/>
        </p:spPr>
        <p:txBody>
          <a:bodyPr wrap="square" rtlCol="0">
            <a:spAutoFit/>
          </a:bodyPr>
          <a:lstStyle/>
          <a:p>
            <a:endParaRPr lang="en-US" sz="1600" dirty="0"/>
          </a:p>
          <a:p>
            <a:r>
              <a:rPr lang="en-US" sz="1600" dirty="0"/>
              <a:t>All of the grantees were asked to do 5 operational things on their own campuses:</a:t>
            </a:r>
          </a:p>
          <a:p>
            <a:endParaRPr lang="en-US" sz="1600" dirty="0"/>
          </a:p>
          <a:p>
            <a:pPr marL="342900" indent="-342900">
              <a:buFont typeface="+mj-lt"/>
              <a:buAutoNum type="arabicPeriod"/>
            </a:pPr>
            <a:r>
              <a:rPr lang="en-US" sz="1600" dirty="0"/>
              <a:t>Identify assets (resources) that will be helpful to their institution in increasing learning in gateway and introductory courses.</a:t>
            </a:r>
          </a:p>
          <a:p>
            <a:pPr marL="342900" indent="-342900">
              <a:buFont typeface="+mj-lt"/>
              <a:buAutoNum type="arabicPeriod"/>
            </a:pPr>
            <a:endParaRPr lang="en-US" sz="1600" dirty="0"/>
          </a:p>
          <a:p>
            <a:pPr marL="342900" indent="-342900">
              <a:buFont typeface="+mj-lt"/>
              <a:buAutoNum type="arabicPeriod"/>
            </a:pPr>
            <a:r>
              <a:rPr lang="en-US" sz="1600" dirty="0"/>
              <a:t>Conduct a pilot on their campuses that will integrate digital courseware into the curriculum.</a:t>
            </a:r>
          </a:p>
          <a:p>
            <a:pPr marL="342900" indent="-342900">
              <a:buFont typeface="+mj-lt"/>
              <a:buAutoNum type="arabicPeriod"/>
            </a:pPr>
            <a:endParaRPr lang="en-US" sz="1600" dirty="0"/>
          </a:p>
          <a:p>
            <a:pPr marL="342900" indent="-342900">
              <a:buFont typeface="+mj-lt"/>
              <a:buAutoNum type="arabicPeriod"/>
            </a:pPr>
            <a:r>
              <a:rPr lang="en-US" sz="1600" dirty="0"/>
              <a:t>Make the adoption of digital courseware a strategic enterprise decision by institutional leaders.</a:t>
            </a:r>
          </a:p>
          <a:p>
            <a:pPr marL="342900" indent="-342900">
              <a:buFont typeface="+mj-lt"/>
              <a:buAutoNum type="arabicPeriod"/>
            </a:pPr>
            <a:endParaRPr lang="en-US" sz="1600" dirty="0"/>
          </a:p>
          <a:p>
            <a:pPr marL="342900" indent="-342900">
              <a:buFont typeface="+mj-lt"/>
              <a:buAutoNum type="arabicPeriod"/>
            </a:pPr>
            <a:r>
              <a:rPr lang="en-US" sz="1600" dirty="0"/>
              <a:t>Assess the success of the pilot on their campuses and present their projects as case studies.</a:t>
            </a:r>
          </a:p>
          <a:p>
            <a:pPr marL="342900" indent="-342900">
              <a:buFont typeface="+mj-lt"/>
              <a:buAutoNum type="arabicPeriod"/>
            </a:pPr>
            <a:endParaRPr lang="en-US" sz="1600" dirty="0"/>
          </a:p>
          <a:p>
            <a:pPr marL="342900" indent="-342900">
              <a:buFont typeface="+mj-lt"/>
              <a:buAutoNum type="arabicPeriod"/>
            </a:pPr>
            <a:r>
              <a:rPr lang="en-US" sz="1600" dirty="0"/>
              <a:t>Report on gains in retention and increased learning on their campuses.</a:t>
            </a:r>
          </a:p>
        </p:txBody>
      </p:sp>
    </p:spTree>
    <p:extLst>
      <p:ext uri="{BB962C8B-B14F-4D97-AF65-F5344CB8AC3E}">
        <p14:creationId xmlns:p14="http://schemas.microsoft.com/office/powerpoint/2010/main" val="143234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219200"/>
            <a:ext cx="6347714" cy="457200"/>
          </a:xfrm>
        </p:spPr>
        <p:txBody>
          <a:bodyPr>
            <a:noAutofit/>
          </a:bodyPr>
          <a:lstStyle/>
          <a:p>
            <a:pPr algn="ctr"/>
            <a:r>
              <a:rPr lang="en-US" sz="2800" dirty="0"/>
              <a:t>Summary of Courseware Uses</a:t>
            </a:r>
          </a:p>
        </p:txBody>
      </p:sp>
      <p:sp>
        <p:nvSpPr>
          <p:cNvPr id="3" name="TextBox 2"/>
          <p:cNvSpPr txBox="1"/>
          <p:nvPr/>
        </p:nvSpPr>
        <p:spPr>
          <a:xfrm>
            <a:off x="457200" y="2286000"/>
            <a:ext cx="7542642" cy="3293209"/>
          </a:xfrm>
          <a:prstGeom prst="rect">
            <a:avLst/>
          </a:prstGeom>
          <a:noFill/>
        </p:spPr>
        <p:txBody>
          <a:bodyPr wrap="none" rtlCol="0">
            <a:spAutoFit/>
          </a:bodyPr>
          <a:lstStyle/>
          <a:p>
            <a:r>
              <a:rPr lang="en-US" sz="1600" dirty="0"/>
              <a:t>Digital Courseware has opportunities for higher education in the areas of:</a:t>
            </a:r>
          </a:p>
          <a:p>
            <a:endParaRPr lang="en-US" sz="1600" dirty="0"/>
          </a:p>
          <a:p>
            <a:endParaRPr lang="en-US" sz="1600" dirty="0"/>
          </a:p>
          <a:p>
            <a:pPr marL="342900" indent="-342900">
              <a:buAutoNum type="arabicPeriod"/>
            </a:pPr>
            <a:r>
              <a:rPr lang="en-US" sz="1600" dirty="0"/>
              <a:t>Developmental Mathematics, Pre-Calculus, and Calculus</a:t>
            </a:r>
          </a:p>
          <a:p>
            <a:pPr marL="342900" indent="-342900">
              <a:buAutoNum type="arabicPeriod"/>
            </a:pPr>
            <a:endParaRPr lang="en-US" sz="1600" dirty="0"/>
          </a:p>
          <a:p>
            <a:pPr marL="342900" indent="-342900">
              <a:buAutoNum type="arabicPeriod"/>
            </a:pPr>
            <a:r>
              <a:rPr lang="en-US" sz="1600" dirty="0"/>
              <a:t>Introductory courses in many Gateway disciplines</a:t>
            </a:r>
          </a:p>
          <a:p>
            <a:pPr marL="342900" indent="-342900">
              <a:buAutoNum type="arabicPeriod"/>
            </a:pPr>
            <a:endParaRPr lang="en-US" sz="1600" dirty="0"/>
          </a:p>
          <a:p>
            <a:pPr marL="342900" indent="-342900">
              <a:buAutoNum type="arabicPeriod"/>
            </a:pPr>
            <a:r>
              <a:rPr lang="en-US" sz="1600" dirty="0"/>
              <a:t>Courses in Chemistry and Physics, as well as in some areas of the liberal arts</a:t>
            </a:r>
          </a:p>
          <a:p>
            <a:r>
              <a:rPr lang="en-US" sz="1600" dirty="0"/>
              <a:t>      such as History and English</a:t>
            </a:r>
          </a:p>
          <a:p>
            <a:endParaRPr lang="en-US" sz="1600" dirty="0"/>
          </a:p>
          <a:p>
            <a:pPr marL="342900" indent="-342900">
              <a:buAutoNum type="arabicPeriod" startAt="4"/>
            </a:pPr>
            <a:r>
              <a:rPr lang="en-US" sz="1600" dirty="0"/>
              <a:t>Writing and composition courses</a:t>
            </a:r>
          </a:p>
          <a:p>
            <a:pPr marL="342900" indent="-342900">
              <a:buAutoNum type="arabicPeriod" startAt="4"/>
            </a:pPr>
            <a:endParaRPr lang="en-US" sz="1600" dirty="0"/>
          </a:p>
          <a:p>
            <a:pPr marL="342900" indent="-342900">
              <a:buAutoNum type="arabicPeriod" startAt="4"/>
            </a:pPr>
            <a:r>
              <a:rPr lang="en-US" sz="1600" dirty="0"/>
              <a:t>Specialty courses such as fisheries and the visual arts</a:t>
            </a:r>
          </a:p>
        </p:txBody>
      </p:sp>
    </p:spTree>
    <p:extLst>
      <p:ext uri="{BB962C8B-B14F-4D97-AF65-F5344CB8AC3E}">
        <p14:creationId xmlns:p14="http://schemas.microsoft.com/office/powerpoint/2010/main" val="146816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609600"/>
          </a:xfrm>
        </p:spPr>
        <p:txBody>
          <a:bodyPr>
            <a:normAutofit/>
          </a:bodyPr>
          <a:lstStyle/>
          <a:p>
            <a:pPr algn="ctr"/>
            <a:r>
              <a:rPr lang="en-US" sz="2800" dirty="0"/>
              <a:t>Final Reports: 2019</a:t>
            </a:r>
          </a:p>
        </p:txBody>
      </p:sp>
      <p:sp>
        <p:nvSpPr>
          <p:cNvPr id="3" name="TextBox 2"/>
          <p:cNvSpPr txBox="1"/>
          <p:nvPr/>
        </p:nvSpPr>
        <p:spPr>
          <a:xfrm>
            <a:off x="960120" y="1676400"/>
            <a:ext cx="5745480" cy="4247317"/>
          </a:xfrm>
          <a:prstGeom prst="rect">
            <a:avLst/>
          </a:prstGeom>
          <a:noFill/>
        </p:spPr>
        <p:txBody>
          <a:bodyPr wrap="square" rtlCol="0">
            <a:spAutoFit/>
          </a:bodyPr>
          <a:lstStyle/>
          <a:p>
            <a:r>
              <a:rPr lang="en-US" dirty="0"/>
              <a:t>For their final reports, the CAOs were asked to identify the top 5 findings about their projects and their experiences in these pilots.  </a:t>
            </a:r>
          </a:p>
          <a:p>
            <a:endParaRPr lang="en-US" dirty="0"/>
          </a:p>
          <a:p>
            <a:r>
              <a:rPr lang="en-US" dirty="0"/>
              <a:t>By far the most frequent finding was the importance of faculty buy-in and engagement for the process and the pilots to be successful.  Twenty-two of the 31 institutions responding identified this as the top finding.</a:t>
            </a:r>
          </a:p>
          <a:p>
            <a:endParaRPr lang="en-US" dirty="0"/>
          </a:p>
          <a:p>
            <a:r>
              <a:rPr lang="en-US" dirty="0"/>
              <a:t>As the CAO of Athens States University, Dr. Joe Delap states, “Once people learned to use the technology, they immediately implemented it with success.”</a:t>
            </a:r>
          </a:p>
          <a:p>
            <a:endParaRPr lang="en-US" dirty="0"/>
          </a:p>
          <a:p>
            <a:endParaRPr lang="en-US" dirty="0"/>
          </a:p>
        </p:txBody>
      </p:sp>
    </p:spTree>
    <p:extLst>
      <p:ext uri="{BB962C8B-B14F-4D97-AF65-F5344CB8AC3E}">
        <p14:creationId xmlns:p14="http://schemas.microsoft.com/office/powerpoint/2010/main" val="17010759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3999</TotalTime>
  <Words>941</Words>
  <Application>Microsoft Macintosh PowerPoint</Application>
  <PresentationFormat>On-screen Show (4:3)</PresentationFormat>
  <Paragraphs>82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      Digital Fellows and Extension Projects  Laura Niesen de Abruna ACAO and PI, Digital Fellows Grant Bill &amp; Melinda Gates Foundation              </vt:lpstr>
      <vt:lpstr>Digital Learning as Gateway for Improved Student Success</vt:lpstr>
      <vt:lpstr>Bill &amp; Melinda Gates Foundation Project with Chief Academic Officers   I worked with Bill &amp; Melinda Gates Program Officers Jim Ptaszynski and Bree Olfson and others in the Post-Secondary Success Division on a $1.2 Million project to develop the engagement of Chief Academic Officers with digital learning. The Digital Fellows program was created for 31 Chief Academic Officers and their faculty members in universities across the country.     </vt:lpstr>
      <vt:lpstr>Digital Fellows Program</vt:lpstr>
      <vt:lpstr>         </vt:lpstr>
      <vt:lpstr>Experiment</vt:lpstr>
      <vt:lpstr>Campus Teams and Grants: Operational Goals</vt:lpstr>
      <vt:lpstr>Summary of Courseware Uses</vt:lpstr>
      <vt:lpstr>Final Reports: 2019</vt:lpstr>
      <vt:lpstr>Final Reports</vt:lpstr>
      <vt:lpstr>Regional Conferences Sponsored by ACAO Digital Fellows Program  </vt:lpstr>
      <vt:lpstr>Extension Projects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Starfish Retention Solutions Client Pitch</dc:title>
  <dc:creator>David Yaskin</dc:creator>
  <cp:lastModifiedBy>Microsoft Office User</cp:lastModifiedBy>
  <cp:revision>210</cp:revision>
  <cp:lastPrinted>2021-01-20T14:56:04Z</cp:lastPrinted>
  <dcterms:created xsi:type="dcterms:W3CDTF">2017-09-12T10:49:04Z</dcterms:created>
  <dcterms:modified xsi:type="dcterms:W3CDTF">2021-01-20T17:33:20Z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2017-08-25T00:00:00Z</vt:filetime>
  </property>
  <property fmtid="{D5CDD505-2E9C-101B-9397-08002B2CF9AE}" pid="3" name="Creator">
    <vt:lpwstr>Microsoft® PowerPoint® 2013</vt:lpwstr>
  </property>
  <property fmtid="{D5CDD505-2E9C-101B-9397-08002B2CF9AE}" pid="4" name="LastSaved">
    <vt:filetime>2017-09-12T00:00:00Z</vt:filetime>
  </property>
</Properties>
</file>